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65" r:id="rId15"/>
    <p:sldId id="26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01CDFF-D3A5-4948-9592-90D2C50A83CD}" type="doc">
      <dgm:prSet loTypeId="urn:microsoft.com/office/officeart/2005/8/layout/vProcess5" loCatId="process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A7C4B751-BA20-4EEC-A9AD-7046DF634A9F}">
      <dgm:prSet phldrT="[Текст]" custT="1"/>
      <dgm:spPr/>
      <dgm:t>
        <a:bodyPr/>
        <a:lstStyle/>
        <a:p>
          <a:r>
            <a:rPr lang="ru-RU" sz="4800" dirty="0" smtClean="0">
              <a:latin typeface="Arial" pitchFamily="34" charset="0"/>
              <a:cs typeface="Arial" pitchFamily="34" charset="0"/>
            </a:rPr>
            <a:t>Предупреждение</a:t>
          </a:r>
          <a:endParaRPr lang="ru-RU" sz="4800" dirty="0">
            <a:latin typeface="Arial" pitchFamily="34" charset="0"/>
            <a:cs typeface="Arial" pitchFamily="34" charset="0"/>
          </a:endParaRPr>
        </a:p>
      </dgm:t>
    </dgm:pt>
    <dgm:pt modelId="{8C014759-5D62-4E05-85C0-2636EA2682C6}" type="parTrans" cxnId="{C3BAD838-FC02-4A12-BAA1-329D0538687A}">
      <dgm:prSet/>
      <dgm:spPr/>
      <dgm:t>
        <a:bodyPr/>
        <a:lstStyle/>
        <a:p>
          <a:endParaRPr lang="ru-RU"/>
        </a:p>
      </dgm:t>
    </dgm:pt>
    <dgm:pt modelId="{95622DC9-BBB4-4FC4-A8FB-900D8F0CC359}" type="sibTrans" cxnId="{C3BAD838-FC02-4A12-BAA1-329D0538687A}">
      <dgm:prSet/>
      <dgm:spPr/>
      <dgm:t>
        <a:bodyPr/>
        <a:lstStyle/>
        <a:p>
          <a:endParaRPr lang="ru-RU"/>
        </a:p>
      </dgm:t>
    </dgm:pt>
    <dgm:pt modelId="{E29DA707-FB6C-45B5-B7D8-565C9125BDEB}">
      <dgm:prSet phldrT="[Текст]" custT="1"/>
      <dgm:spPr/>
      <dgm:t>
        <a:bodyPr/>
        <a:lstStyle/>
        <a:p>
          <a:r>
            <a:rPr lang="ru-RU" sz="5400" dirty="0" smtClean="0">
              <a:latin typeface="Arial" pitchFamily="34" charset="0"/>
              <a:cs typeface="Arial" pitchFamily="34" charset="0"/>
            </a:rPr>
            <a:t>Выявление</a:t>
          </a:r>
          <a:endParaRPr lang="ru-RU" sz="5400" dirty="0">
            <a:latin typeface="Arial" pitchFamily="34" charset="0"/>
            <a:cs typeface="Arial" pitchFamily="34" charset="0"/>
          </a:endParaRPr>
        </a:p>
      </dgm:t>
    </dgm:pt>
    <dgm:pt modelId="{349C3947-3A5C-497B-8BC5-B4A90FD3C52D}" type="parTrans" cxnId="{D0917CC1-5E0E-4521-9E1C-9BEED5D4780D}">
      <dgm:prSet/>
      <dgm:spPr/>
      <dgm:t>
        <a:bodyPr/>
        <a:lstStyle/>
        <a:p>
          <a:endParaRPr lang="ru-RU"/>
        </a:p>
      </dgm:t>
    </dgm:pt>
    <dgm:pt modelId="{49538172-AAEB-4068-B157-270D3F20E41C}" type="sibTrans" cxnId="{D0917CC1-5E0E-4521-9E1C-9BEED5D4780D}">
      <dgm:prSet/>
      <dgm:spPr/>
      <dgm:t>
        <a:bodyPr/>
        <a:lstStyle/>
        <a:p>
          <a:endParaRPr lang="ru-RU"/>
        </a:p>
      </dgm:t>
    </dgm:pt>
    <dgm:pt modelId="{C80C0AF5-55DF-4709-B5DF-4D137F3D9B53}">
      <dgm:prSet phldrT="[Текст]" custT="1"/>
      <dgm:spPr/>
      <dgm:t>
        <a:bodyPr/>
        <a:lstStyle/>
        <a:p>
          <a:r>
            <a:rPr lang="ru-RU" sz="5400" dirty="0" smtClean="0">
              <a:latin typeface="Arial" pitchFamily="34" charset="0"/>
              <a:cs typeface="Arial" pitchFamily="34" charset="0"/>
            </a:rPr>
            <a:t>Урегулирование</a:t>
          </a:r>
          <a:endParaRPr lang="ru-RU" sz="5400" dirty="0">
            <a:latin typeface="Arial" pitchFamily="34" charset="0"/>
            <a:cs typeface="Arial" pitchFamily="34" charset="0"/>
          </a:endParaRPr>
        </a:p>
      </dgm:t>
    </dgm:pt>
    <dgm:pt modelId="{8C813860-017C-4B6E-BF7D-F81D634D2F8C}" type="parTrans" cxnId="{FB8D7EA2-7C23-4953-8B91-EE9CFE1FDD47}">
      <dgm:prSet/>
      <dgm:spPr/>
      <dgm:t>
        <a:bodyPr/>
        <a:lstStyle/>
        <a:p>
          <a:endParaRPr lang="ru-RU"/>
        </a:p>
      </dgm:t>
    </dgm:pt>
    <dgm:pt modelId="{C57EAAF4-1062-4D50-8425-D00F43792FFC}" type="sibTrans" cxnId="{FB8D7EA2-7C23-4953-8B91-EE9CFE1FDD47}">
      <dgm:prSet/>
      <dgm:spPr/>
      <dgm:t>
        <a:bodyPr/>
        <a:lstStyle/>
        <a:p>
          <a:endParaRPr lang="ru-RU"/>
        </a:p>
      </dgm:t>
    </dgm:pt>
    <dgm:pt modelId="{0D1B295D-B1F7-4521-9611-D6227B3AE128}" type="pres">
      <dgm:prSet presAssocID="{D601CDFF-D3A5-4948-9592-90D2C50A83C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4EC3E5-B599-4B38-9FFF-85EE0E1B2CA7}" type="pres">
      <dgm:prSet presAssocID="{D601CDFF-D3A5-4948-9592-90D2C50A83CD}" presName="dummyMaxCanvas" presStyleCnt="0">
        <dgm:presLayoutVars/>
      </dgm:prSet>
      <dgm:spPr/>
    </dgm:pt>
    <dgm:pt modelId="{820F2737-3CA8-4BD8-9AFA-569EB2F035B2}" type="pres">
      <dgm:prSet presAssocID="{D601CDFF-D3A5-4948-9592-90D2C50A83CD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31D563-7E5A-4F98-AE68-DC9C3AD97026}" type="pres">
      <dgm:prSet presAssocID="{D601CDFF-D3A5-4948-9592-90D2C50A83CD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1A6973-4009-403F-8120-925DBD2F47CC}" type="pres">
      <dgm:prSet presAssocID="{D601CDFF-D3A5-4948-9592-90D2C50A83CD}" presName="ThreeNodes_3" presStyleLbl="node1" presStyleIdx="2" presStyleCnt="3" custScaleX="1094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D86104-FBCC-460F-8CD0-F1F3A12B04FD}" type="pres">
      <dgm:prSet presAssocID="{D601CDFF-D3A5-4948-9592-90D2C50A83CD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161983-780A-42AC-95BD-DF41E0584621}" type="pres">
      <dgm:prSet presAssocID="{D601CDFF-D3A5-4948-9592-90D2C50A83CD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F0F59C-CE8F-47AF-A3C0-C2E313D7F83E}" type="pres">
      <dgm:prSet presAssocID="{D601CDFF-D3A5-4948-9592-90D2C50A83CD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29B996-65D7-4BE9-BA62-26F29F338BD9}" type="pres">
      <dgm:prSet presAssocID="{D601CDFF-D3A5-4948-9592-90D2C50A83CD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74ACFE-0697-4DBB-9DEC-24DC5D568CA3}" type="pres">
      <dgm:prSet presAssocID="{D601CDFF-D3A5-4948-9592-90D2C50A83CD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6354CE-4AFD-4B91-AA56-1CD1105CEA49}" type="presOf" srcId="{E29DA707-FB6C-45B5-B7D8-565C9125BDEB}" destId="{3C31D563-7E5A-4F98-AE68-DC9C3AD97026}" srcOrd="0" destOrd="0" presId="urn:microsoft.com/office/officeart/2005/8/layout/vProcess5"/>
    <dgm:cxn modelId="{488927B1-E054-4289-A399-49A6636F5F5A}" type="presOf" srcId="{49538172-AAEB-4068-B157-270D3F20E41C}" destId="{A9161983-780A-42AC-95BD-DF41E0584621}" srcOrd="0" destOrd="0" presId="urn:microsoft.com/office/officeart/2005/8/layout/vProcess5"/>
    <dgm:cxn modelId="{55AE5BF4-1E47-446D-B4F2-D98BD5C0CA94}" type="presOf" srcId="{C80C0AF5-55DF-4709-B5DF-4D137F3D9B53}" destId="{E91A6973-4009-403F-8120-925DBD2F47CC}" srcOrd="0" destOrd="0" presId="urn:microsoft.com/office/officeart/2005/8/layout/vProcess5"/>
    <dgm:cxn modelId="{11D69ED9-969E-482A-A714-FDABB2B96462}" type="presOf" srcId="{A7C4B751-BA20-4EEC-A9AD-7046DF634A9F}" destId="{A4F0F59C-CE8F-47AF-A3C0-C2E313D7F83E}" srcOrd="1" destOrd="0" presId="urn:microsoft.com/office/officeart/2005/8/layout/vProcess5"/>
    <dgm:cxn modelId="{FB8D7EA2-7C23-4953-8B91-EE9CFE1FDD47}" srcId="{D601CDFF-D3A5-4948-9592-90D2C50A83CD}" destId="{C80C0AF5-55DF-4709-B5DF-4D137F3D9B53}" srcOrd="2" destOrd="0" parTransId="{8C813860-017C-4B6E-BF7D-F81D634D2F8C}" sibTransId="{C57EAAF4-1062-4D50-8425-D00F43792FFC}"/>
    <dgm:cxn modelId="{C3BAD838-FC02-4A12-BAA1-329D0538687A}" srcId="{D601CDFF-D3A5-4948-9592-90D2C50A83CD}" destId="{A7C4B751-BA20-4EEC-A9AD-7046DF634A9F}" srcOrd="0" destOrd="0" parTransId="{8C014759-5D62-4E05-85C0-2636EA2682C6}" sibTransId="{95622DC9-BBB4-4FC4-A8FB-900D8F0CC359}"/>
    <dgm:cxn modelId="{DE10FB56-251D-4326-A282-6086550AC7FC}" type="presOf" srcId="{A7C4B751-BA20-4EEC-A9AD-7046DF634A9F}" destId="{820F2737-3CA8-4BD8-9AFA-569EB2F035B2}" srcOrd="0" destOrd="0" presId="urn:microsoft.com/office/officeart/2005/8/layout/vProcess5"/>
    <dgm:cxn modelId="{AAEF37A8-199E-480B-8801-63FD3D9CD3C4}" type="presOf" srcId="{C80C0AF5-55DF-4709-B5DF-4D137F3D9B53}" destId="{CA74ACFE-0697-4DBB-9DEC-24DC5D568CA3}" srcOrd="1" destOrd="0" presId="urn:microsoft.com/office/officeart/2005/8/layout/vProcess5"/>
    <dgm:cxn modelId="{F42AB5D4-992E-4866-95D6-6745B68EBF78}" type="presOf" srcId="{D601CDFF-D3A5-4948-9592-90D2C50A83CD}" destId="{0D1B295D-B1F7-4521-9611-D6227B3AE128}" srcOrd="0" destOrd="0" presId="urn:microsoft.com/office/officeart/2005/8/layout/vProcess5"/>
    <dgm:cxn modelId="{D0917CC1-5E0E-4521-9E1C-9BEED5D4780D}" srcId="{D601CDFF-D3A5-4948-9592-90D2C50A83CD}" destId="{E29DA707-FB6C-45B5-B7D8-565C9125BDEB}" srcOrd="1" destOrd="0" parTransId="{349C3947-3A5C-497B-8BC5-B4A90FD3C52D}" sibTransId="{49538172-AAEB-4068-B157-270D3F20E41C}"/>
    <dgm:cxn modelId="{4325CB17-2612-4D75-9CDC-A82AF0F576C0}" type="presOf" srcId="{E29DA707-FB6C-45B5-B7D8-565C9125BDEB}" destId="{BD29B996-65D7-4BE9-BA62-26F29F338BD9}" srcOrd="1" destOrd="0" presId="urn:microsoft.com/office/officeart/2005/8/layout/vProcess5"/>
    <dgm:cxn modelId="{E135DBFF-2A55-4005-A025-6F0E64634BD3}" type="presOf" srcId="{95622DC9-BBB4-4FC4-A8FB-900D8F0CC359}" destId="{B7D86104-FBCC-460F-8CD0-F1F3A12B04FD}" srcOrd="0" destOrd="0" presId="urn:microsoft.com/office/officeart/2005/8/layout/vProcess5"/>
    <dgm:cxn modelId="{26C3A0C6-2523-4BC2-A249-2F67DD940C41}" type="presParOf" srcId="{0D1B295D-B1F7-4521-9611-D6227B3AE128}" destId="{924EC3E5-B599-4B38-9FFF-85EE0E1B2CA7}" srcOrd="0" destOrd="0" presId="urn:microsoft.com/office/officeart/2005/8/layout/vProcess5"/>
    <dgm:cxn modelId="{64EB62F4-01F6-4E10-959F-BF6160F19E5D}" type="presParOf" srcId="{0D1B295D-B1F7-4521-9611-D6227B3AE128}" destId="{820F2737-3CA8-4BD8-9AFA-569EB2F035B2}" srcOrd="1" destOrd="0" presId="urn:microsoft.com/office/officeart/2005/8/layout/vProcess5"/>
    <dgm:cxn modelId="{838EC630-E5AA-4392-9AD6-B8D699BD531E}" type="presParOf" srcId="{0D1B295D-B1F7-4521-9611-D6227B3AE128}" destId="{3C31D563-7E5A-4F98-AE68-DC9C3AD97026}" srcOrd="2" destOrd="0" presId="urn:microsoft.com/office/officeart/2005/8/layout/vProcess5"/>
    <dgm:cxn modelId="{878AFBDA-E0E0-4F28-9968-A99501FDDFBC}" type="presParOf" srcId="{0D1B295D-B1F7-4521-9611-D6227B3AE128}" destId="{E91A6973-4009-403F-8120-925DBD2F47CC}" srcOrd="3" destOrd="0" presId="urn:microsoft.com/office/officeart/2005/8/layout/vProcess5"/>
    <dgm:cxn modelId="{6B6CDAC2-7ADB-4794-8EC5-3C61EF820524}" type="presParOf" srcId="{0D1B295D-B1F7-4521-9611-D6227B3AE128}" destId="{B7D86104-FBCC-460F-8CD0-F1F3A12B04FD}" srcOrd="4" destOrd="0" presId="urn:microsoft.com/office/officeart/2005/8/layout/vProcess5"/>
    <dgm:cxn modelId="{0CB42435-3243-453A-8AC6-F9932FFA6C67}" type="presParOf" srcId="{0D1B295D-B1F7-4521-9611-D6227B3AE128}" destId="{A9161983-780A-42AC-95BD-DF41E0584621}" srcOrd="5" destOrd="0" presId="urn:microsoft.com/office/officeart/2005/8/layout/vProcess5"/>
    <dgm:cxn modelId="{73C3E7D7-914C-46CF-9ECA-ABF76F7E8F49}" type="presParOf" srcId="{0D1B295D-B1F7-4521-9611-D6227B3AE128}" destId="{A4F0F59C-CE8F-47AF-A3C0-C2E313D7F83E}" srcOrd="6" destOrd="0" presId="urn:microsoft.com/office/officeart/2005/8/layout/vProcess5"/>
    <dgm:cxn modelId="{23E37838-F515-4342-BD68-C424C5A9E37C}" type="presParOf" srcId="{0D1B295D-B1F7-4521-9611-D6227B3AE128}" destId="{BD29B996-65D7-4BE9-BA62-26F29F338BD9}" srcOrd="7" destOrd="0" presId="urn:microsoft.com/office/officeart/2005/8/layout/vProcess5"/>
    <dgm:cxn modelId="{39064A95-F55F-4FA2-94FC-77D64C57D25B}" type="presParOf" srcId="{0D1B295D-B1F7-4521-9611-D6227B3AE128}" destId="{CA74ACFE-0697-4DBB-9DEC-24DC5D568CA3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0F2737-3CA8-4BD8-9AFA-569EB2F035B2}">
      <dsp:nvSpPr>
        <dsp:cNvPr id="0" name=""/>
        <dsp:cNvSpPr/>
      </dsp:nvSpPr>
      <dsp:spPr>
        <a:xfrm>
          <a:off x="-163553" y="0"/>
          <a:ext cx="6956027" cy="1256347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>
              <a:latin typeface="Arial" pitchFamily="34" charset="0"/>
              <a:cs typeface="Arial" pitchFamily="34" charset="0"/>
            </a:rPr>
            <a:t>Предупреждение</a:t>
          </a:r>
          <a:endParaRPr lang="ru-RU" sz="4800" kern="1200" dirty="0">
            <a:latin typeface="Arial" pitchFamily="34" charset="0"/>
            <a:cs typeface="Arial" pitchFamily="34" charset="0"/>
          </a:endParaRPr>
        </a:p>
      </dsp:txBody>
      <dsp:txXfrm>
        <a:off x="-126756" y="36797"/>
        <a:ext cx="5600331" cy="1182753"/>
      </dsp:txXfrm>
    </dsp:sp>
    <dsp:sp modelId="{3C31D563-7E5A-4F98-AE68-DC9C3AD97026}">
      <dsp:nvSpPr>
        <dsp:cNvPr id="0" name=""/>
        <dsp:cNvSpPr/>
      </dsp:nvSpPr>
      <dsp:spPr>
        <a:xfrm>
          <a:off x="450213" y="1465738"/>
          <a:ext cx="6956027" cy="1256347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266734"/>
            <a:satOff val="-25391"/>
            <a:lumOff val="18897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>
              <a:latin typeface="Arial" pitchFamily="34" charset="0"/>
              <a:cs typeface="Arial" pitchFamily="34" charset="0"/>
            </a:rPr>
            <a:t>Выявление</a:t>
          </a:r>
          <a:endParaRPr lang="ru-RU" sz="5400" kern="1200" dirty="0">
            <a:latin typeface="Arial" pitchFamily="34" charset="0"/>
            <a:cs typeface="Arial" pitchFamily="34" charset="0"/>
          </a:endParaRPr>
        </a:p>
      </dsp:txBody>
      <dsp:txXfrm>
        <a:off x="487010" y="1502535"/>
        <a:ext cx="5452040" cy="1182753"/>
      </dsp:txXfrm>
    </dsp:sp>
    <dsp:sp modelId="{E91A6973-4009-403F-8120-925DBD2F47CC}">
      <dsp:nvSpPr>
        <dsp:cNvPr id="0" name=""/>
        <dsp:cNvSpPr/>
      </dsp:nvSpPr>
      <dsp:spPr>
        <a:xfrm>
          <a:off x="736873" y="2931477"/>
          <a:ext cx="7610242" cy="1256347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533469"/>
            <a:satOff val="-50782"/>
            <a:lumOff val="37794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>
              <a:latin typeface="Arial" pitchFamily="34" charset="0"/>
              <a:cs typeface="Arial" pitchFamily="34" charset="0"/>
            </a:rPr>
            <a:t>Урегулирование</a:t>
          </a:r>
          <a:endParaRPr lang="ru-RU" sz="5400" kern="1200" dirty="0">
            <a:latin typeface="Arial" pitchFamily="34" charset="0"/>
            <a:cs typeface="Arial" pitchFamily="34" charset="0"/>
          </a:endParaRPr>
        </a:p>
      </dsp:txBody>
      <dsp:txXfrm>
        <a:off x="773670" y="2968274"/>
        <a:ext cx="5971726" cy="1182753"/>
      </dsp:txXfrm>
    </dsp:sp>
    <dsp:sp modelId="{B7D86104-FBCC-460F-8CD0-F1F3A12B04FD}">
      <dsp:nvSpPr>
        <dsp:cNvPr id="0" name=""/>
        <dsp:cNvSpPr/>
      </dsp:nvSpPr>
      <dsp:spPr>
        <a:xfrm>
          <a:off x="5975848" y="952730"/>
          <a:ext cx="816625" cy="81662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159589" y="952730"/>
        <a:ext cx="449143" cy="614510"/>
      </dsp:txXfrm>
    </dsp:sp>
    <dsp:sp modelId="{A9161983-780A-42AC-95BD-DF41E0584621}">
      <dsp:nvSpPr>
        <dsp:cNvPr id="0" name=""/>
        <dsp:cNvSpPr/>
      </dsp:nvSpPr>
      <dsp:spPr>
        <a:xfrm>
          <a:off x="6589615" y="2410093"/>
          <a:ext cx="816625" cy="81662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773356" y="2410093"/>
        <a:ext cx="449143" cy="6145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adilet.zan.kz/rus/docs/Z1500000410#z97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adilet.zan.kz/rus/docs/Z1500000410#z99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adilet.zan.kz/rus/docs/Z1500000410#z99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196752"/>
            <a:ext cx="7488832" cy="3096344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ru-RU" sz="4900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Понятие </a:t>
            </a:r>
            <a:r>
              <a:rPr lang="ru-RU" sz="4900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«конфликта интереса»: сущность, проявление, механизмы устранения</a:t>
            </a:r>
            <a:r>
              <a:rPr lang="ru-RU" sz="4900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lang="ru-RU" sz="4900" dirty="0">
              <a:solidFill>
                <a:schemeClr val="accent3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248024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6869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029520" cy="1885960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i="1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О противодействии коррупции</a:t>
            </a:r>
            <a:br>
              <a:rPr lang="ru-RU" i="1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i="1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Закон Республики Казахстан от 18 ноября 2015 года № 410-V ЗРК</a:t>
            </a:r>
            <a:r>
              <a:rPr lang="ru-RU" b="0" dirty="0">
                <a:effectLst/>
              </a:rPr>
              <a:t>.</a:t>
            </a:r>
            <a:br>
              <a:rPr lang="ru-RU" b="0" dirty="0">
                <a:effectLst/>
              </a:rPr>
            </a:br>
            <a:endParaRPr lang="ru-RU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72816"/>
            <a:ext cx="8183880" cy="41879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конфликт интересов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– противоречие между личными интересами лиц, занимающих ответственную государственную должность, лиц, уполномоченных на выполнение государственных функций, лиц, приравненных к ним, должностных лиц и их должностными полномочиями, при котором личные интересы указанных лиц могут привести к неисполнению и (или) ненадлежащему исполнению ими своих должностных обязанностей;</a:t>
            </a:r>
          </a:p>
        </p:txBody>
      </p:sp>
    </p:spTree>
    <p:extLst>
      <p:ext uri="{BB962C8B-B14F-4D97-AF65-F5344CB8AC3E}">
        <p14:creationId xmlns:p14="http://schemas.microsoft.com/office/powerpoint/2010/main" val="685413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19256" cy="1309896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ISO 37001:2016 «</a:t>
            </a:r>
            <a:r>
              <a:rPr lang="ru-RU" i="1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Система </a:t>
            </a:r>
            <a:r>
              <a:rPr lang="ru-RU" i="1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менеджмента противодействия коррупции.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8352928" cy="3960440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pPr lvl="8"/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51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Конфликт интересов </a:t>
            </a:r>
            <a:r>
              <a:rPr lang="ru-RU" sz="51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– ситуация, когда деловые, финансовые, семейные, политические или личные интересы могут помешать решению лиц при выполнении ими своих обязанностей в организации</a:t>
            </a:r>
            <a:r>
              <a:rPr lang="ru-RU" sz="35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9689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0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Глава 2. </a:t>
            </a:r>
            <a:r>
              <a:rPr lang="ru-RU" sz="2700" b="0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МЕРЫ ПРОТИВОДЕЙСТВИЯ </a:t>
            </a:r>
            <a:r>
              <a:rPr lang="ru-RU" sz="2700" b="0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КОРРУПЦИИ Закона РК О противодействии Коррупции:</a:t>
            </a:r>
            <a:r>
              <a:rPr lang="ru-RU" sz="3200" b="0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200" b="0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sz="32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>
                <a:solidFill>
                  <a:schemeClr val="accent3">
                    <a:lumMod val="75000"/>
                  </a:schemeClr>
                </a:solidFill>
              </a:rPr>
              <a:t>Система мер противодействия коррупции включает</a:t>
            </a:r>
            <a:r>
              <a:rPr lang="ru-RU" i="1" dirty="0" smtClean="0">
                <a:solidFill>
                  <a:schemeClr val="accent3">
                    <a:lumMod val="7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8)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предотвращение и разрешение конфликта интересов;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617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30352"/>
            <a:ext cx="8291264" cy="58509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Близкие родственники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– родители (родитель), дети, усыновители (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удочерители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), усыновленные (удочеренные), полнородные и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неполнородные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братья и сестры, дедушка, бабушка, внуки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Свойственники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– братья, сестры, родители и дети супруга (супруги).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Семья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– круг лиц, связанных имущественными и личными неимущественными правами, и обязанностями, вытекающими из брака (супружества), родства, свойства, усыновления (удочерения) или иной формы принятия детей на воспитание и призванными способствовать укреплению и развитию семейных отношений; </a:t>
            </a:r>
          </a:p>
        </p:txBody>
      </p:sp>
    </p:spTree>
    <p:extLst>
      <p:ext uri="{BB962C8B-B14F-4D97-AF65-F5344CB8AC3E}">
        <p14:creationId xmlns:p14="http://schemas.microsoft.com/office/powerpoint/2010/main" val="2459628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Статья 14. Недопустимость совместной службы (работы)близких родственников, супругов или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свойственников (Закон РК О противодействии коррупции  2015г.)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 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Лица, занимающие ответственную государственную должность, лица, уполномоченные на выполнение государственных функций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должностные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лица не могут занимать должности, находящиеся в непосредственной подчиненности должностям, занимаемым их близкими родственниками, супругом (супругой) и (или) свойственниками, а также иметь в непосредственном подчинении близких родственников, супруга (супругу) и (или) свойственников.</a:t>
            </a:r>
          </a:p>
        </p:txBody>
      </p:sp>
    </p:spTree>
    <p:extLst>
      <p:ext uri="{BB962C8B-B14F-4D97-AF65-F5344CB8AC3E}">
        <p14:creationId xmlns:p14="http://schemas.microsoft.com/office/powerpoint/2010/main" val="3322586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30352"/>
            <a:ext cx="8219256" cy="513089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1-1. Лица, являющиеся кандидатами на государственную должность либо должность, связанную с выполнением государственных или приравненных к ним функций, обязаны в письменной форме уведомить руководство организации, на занятие должности в которой они претендуют, о работающих в этой организации близких родственниках, супруге и (или) свойственниках.</a:t>
            </a:r>
          </a:p>
          <a:p>
            <a:pPr marL="0" indent="0" fontAlgn="base">
              <a:buNone/>
            </a:pP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     2. Лица, нарушающие требования 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2"/>
              </a:rPr>
              <a:t>пункта 1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настоящей статьи, если они добровольно в течение трех месяцев с момента обнаружения указанного нарушения его не устранят, подлежат переводу на должности, исключающие такую подчиненность, а при невозможности такого перевода один из этих служащих подлежит увольнению с должности или иному освобождению от указанных функций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sz="24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743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Статья 15. Конфликт интересов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fontAlgn="base">
              <a:buNone/>
            </a:pPr>
            <a:r>
              <a:rPr lang="ru-RU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Лицам, занимающим ответственную государственную должность, лицам, уполномоченным на выполнение государственных функций, лицам, приравненным к лицам, уполномоченным на выполнение государственных функций, должностным лицам запрещается осуществлять должностные обязанности, если имеется конфликт интересов.</a:t>
            </a:r>
          </a:p>
          <a:p>
            <a:pPr marL="0" indent="0" fontAlgn="base">
              <a:buNone/>
            </a:pPr>
            <a:r>
              <a:rPr lang="ru-RU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     2. Лица, указанные в </a:t>
            </a:r>
            <a:r>
              <a:rPr lang="ru-RU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2"/>
              </a:rPr>
              <a:t>пункте 1</a:t>
            </a:r>
            <a:r>
              <a:rPr lang="ru-RU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настоящей статьи, должны принимать меры по предотвращению и разрешению конфликта интересов.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6836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661248"/>
            <a:ext cx="8183880" cy="1051560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Статья 15. Конфликт интересов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fontAlgn="base">
              <a:buNone/>
            </a:pPr>
            <a:r>
              <a:rPr lang="ru-RU" sz="18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Лица, указанные в </a:t>
            </a:r>
            <a:r>
              <a:rPr lang="ru-RU" sz="18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2"/>
              </a:rPr>
              <a:t>пункте 1</a:t>
            </a:r>
            <a:r>
              <a:rPr lang="ru-RU" sz="18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настоящей статьи, обязаны в письменной форме уведомить непосредственного руководителя либо руководство организации, в которой они работают, о возникшем конфликте интересов или о возможности его возникновения, как только им станет об этом известно.</a:t>
            </a:r>
          </a:p>
          <a:p>
            <a:pPr marL="0" indent="0" fontAlgn="base">
              <a:buNone/>
            </a:pPr>
            <a:r>
              <a:rPr lang="ru-RU" sz="18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     Непосредственный руководитель либо руководство организации по обращениям лиц, указанных в </a:t>
            </a:r>
            <a:r>
              <a:rPr lang="ru-RU" sz="18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2"/>
              </a:rPr>
              <a:t>пункте 1</a:t>
            </a:r>
            <a:r>
              <a:rPr lang="ru-RU" sz="18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настоящей статьи, или при получении информации из других источников обязаны своевременно принимать следующие меры по предотвращению и урегулированию конфликта интересов:</a:t>
            </a:r>
          </a:p>
          <a:p>
            <a:pPr marL="0" indent="0" fontAlgn="base">
              <a:buNone/>
            </a:pPr>
            <a:r>
              <a:rPr lang="ru-RU" sz="18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     1) отстранить лиц, указанных в </a:t>
            </a:r>
            <a:r>
              <a:rPr lang="ru-RU" sz="18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2"/>
              </a:rPr>
              <a:t>пункте 1</a:t>
            </a:r>
            <a:r>
              <a:rPr lang="ru-RU" sz="18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настоящей статьи, от исполнения должностных обязанностей и поручить другому лицу исполнение должностных обязанностей по вопросу, в связи с которым возник или может возникнуть конфликт интересов;</a:t>
            </a:r>
          </a:p>
          <a:p>
            <a:pPr marL="0" indent="0" fontAlgn="base">
              <a:buNone/>
            </a:pPr>
            <a:r>
              <a:rPr lang="ru-RU" sz="18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     2) изменить должностные обязанности;</a:t>
            </a:r>
          </a:p>
          <a:p>
            <a:pPr marL="0" indent="0" fontAlgn="base">
              <a:buNone/>
            </a:pPr>
            <a:r>
              <a:rPr lang="ru-RU" sz="18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     3) принять иные меры по устранению конфликта интересов.</a:t>
            </a:r>
          </a:p>
          <a:p>
            <a:pPr marL="0" indent="0">
              <a:buNone/>
            </a:pPr>
            <a:endParaRPr lang="ru-RU" sz="1800" b="1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006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Правила разрешения конфликта интересов в НАО «ВКТУ имени Д.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Серикбаева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Основные принципы управления конфликтами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интересов</a:t>
            </a:r>
          </a:p>
          <a:p>
            <a:pPr>
              <a:buFont typeface="Wingdings" pitchFamily="2" charset="2"/>
              <a:buChar char="Ø"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Обязанности работников в связи с раскрытием и урегулированием конфликта интересов </a:t>
            </a:r>
            <a:endParaRPr lang="ru-RU" b="1" i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Профилактика и раскрытие конфликта интересов </a:t>
            </a:r>
            <a:endParaRPr lang="ru-RU" b="1" i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Урегулирование конфликтов интересов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Ответственность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 полномочия </a:t>
            </a:r>
          </a:p>
        </p:txBody>
      </p:sp>
    </p:spTree>
    <p:extLst>
      <p:ext uri="{BB962C8B-B14F-4D97-AF65-F5344CB8AC3E}">
        <p14:creationId xmlns:p14="http://schemas.microsoft.com/office/powerpoint/2010/main" val="2288921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>
                <a:solidFill>
                  <a:schemeClr val="accent3">
                    <a:lumMod val="75000"/>
                  </a:schemeClr>
                </a:solidFill>
              </a:rPr>
              <a:t>15. Работникам Университета запрещается:</a:t>
            </a:r>
            <a:endParaRPr lang="ru-RU" sz="3200" b="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</a:rPr>
              <a:t>1) исполнять должностные обязанности, если имеется конфликт интересов</a:t>
            </a:r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</a:p>
          <a:p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</a:rPr>
              <a:t>2) получать лично или через посредника незаконное материальное вознаграждение, подарки, льготы либо услуги за действия (бездействие) в пользу лиц, их предоставивших, если такие действия (бездействие) входят в служебные полномочия работника Университета</a:t>
            </a:r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</a:p>
          <a:p>
            <a:pPr marL="0" indent="0">
              <a:buNone/>
            </a:pPr>
            <a:endParaRPr lang="ru-RU" sz="2400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574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>
                <a:solidFill>
                  <a:schemeClr val="accent3">
                    <a:lumMod val="75000"/>
                  </a:schemeClr>
                </a:solidFill>
              </a:rPr>
              <a:t>15. Работникам Университета запрещается:</a:t>
            </a:r>
            <a:endParaRPr lang="ru-RU" sz="3200" b="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3) незаконно получать вознаграждение, пользоваться услугами имущественного характера за использование своего рабочего положения, а также за общее покровительство или попустительство по работе в интересах лица, осуществляющего подкуп (согласно Уголовному кодексу РК); </a:t>
            </a:r>
          </a:p>
          <a:p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4) использовать в неслужебных целях средства материально-технического, финансового и информационного обеспечения рабочей деятельности, другое имущество Университета и рабочую информацию</a:t>
            </a:r>
            <a:endParaRPr lang="ru-RU" sz="2400" b="1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828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Профилактика и раскрытие конфликта интересов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Раскрытие сведений о конфликте интересов осуществляется в письменном виде, путем заполнения Уведомления о конфликте интересов (далее – Уведомление), по форме, согласно Приложению 1. </a:t>
            </a:r>
            <a:endParaRPr lang="ru-RU" sz="2000" b="1" i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Университет рассматривает сокрытие и/или намеренно несвоевременное, либо неполное раскрытие сведений о конфликте интересов по любым причинам как злоупотребление его доверием и обман. </a:t>
            </a:r>
            <a:endParaRPr lang="ru-RU" sz="2000" b="1" i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 целях соблюдения Политики противодействия коррупции и Правил разрешения конфликта интересов, все работники Университета заполняют и представляют в кадровую службу, Декларацию соответствия политике противодействия коррупции (далее – Декларация). </a:t>
            </a:r>
          </a:p>
        </p:txBody>
      </p:sp>
    </p:spTree>
    <p:extLst>
      <p:ext uri="{BB962C8B-B14F-4D97-AF65-F5344CB8AC3E}">
        <p14:creationId xmlns:p14="http://schemas.microsoft.com/office/powerpoint/2010/main" val="3535430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Конфликт интересов</a:t>
            </a:r>
            <a:endParaRPr lang="ru-RU" sz="4000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8072281"/>
              </p:ext>
            </p:extLst>
          </p:nvPr>
        </p:nvGraphicFramePr>
        <p:xfrm>
          <a:off x="503238" y="530225"/>
          <a:ext cx="8183562" cy="418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5405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Наиболее часто конфликты интересов в своей практике эксперты встречались в ситуациях, связанных с вопросами трудоустройства, участием в закупках (в том числе в </a:t>
            </a:r>
            <a:r>
              <a:rPr lang="ru-RU" sz="3200" b="1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квазигосударственном</a:t>
            </a: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секторе), совместной работы людей с родственными связями, распределением премий, земельных </a:t>
            </a:r>
            <a:r>
              <a:rPr lang="ru-RU" sz="3200" b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участков </a:t>
            </a:r>
            <a:r>
              <a:rPr lang="ru-RU" sz="3200" b="1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и т.д.</a:t>
            </a:r>
            <a:r>
              <a:rPr lang="ru-RU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13673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113</TotalTime>
  <Words>645</Words>
  <Application>Microsoft Office PowerPoint</Application>
  <PresentationFormat>Экран (4:3)</PresentationFormat>
  <Paragraphs>48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Аспект</vt:lpstr>
      <vt:lpstr>                 Понятие «конфликта интереса»: сущность, проявление, механизмы устранения.</vt:lpstr>
      <vt:lpstr>О противодействии коррупции Закон Республики Казахстан от 18 ноября 2015 года № 410-V ЗРК. </vt:lpstr>
      <vt:lpstr>ISO 37001:2016 «Система менеджмента противодействия коррупции. </vt:lpstr>
      <vt:lpstr>Глава 2. МЕРЫ ПРОТИВОДЕЙСТВИЯ КОРРУПЦИИ Закона РК О противодействии Коррупции: </vt:lpstr>
      <vt:lpstr>Презентация PowerPoint</vt:lpstr>
      <vt:lpstr>Статья 14. Недопустимость совместной службы (работы)близких родственников, супругов или свойственников (Закон РК О противодействии коррупции  2015г.)</vt:lpstr>
      <vt:lpstr>Презентация PowerPoint</vt:lpstr>
      <vt:lpstr>Статья 15. Конфликт интересов</vt:lpstr>
      <vt:lpstr>Статья 15. Конфликт интересов</vt:lpstr>
      <vt:lpstr>Правила разрешения конфликта интересов в НАО «ВКТУ имени Д. Серикбаева» </vt:lpstr>
      <vt:lpstr>15. Работникам Университета запрещается:</vt:lpstr>
      <vt:lpstr>15. Работникам Университета запрещается:</vt:lpstr>
      <vt:lpstr>Профилактика и раскрытие конфликта интересов</vt:lpstr>
      <vt:lpstr>Конфликт интересов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RSS</dc:creator>
  <cp:lastModifiedBy>RSS</cp:lastModifiedBy>
  <cp:revision>41</cp:revision>
  <dcterms:created xsi:type="dcterms:W3CDTF">2022-10-10T17:03:58Z</dcterms:created>
  <dcterms:modified xsi:type="dcterms:W3CDTF">2022-10-17T16:56:16Z</dcterms:modified>
</cp:coreProperties>
</file>